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36" r:id="rId1"/>
  </p:sldMasterIdLst>
  <p:notesMasterIdLst>
    <p:notesMasterId r:id="rId26"/>
  </p:notesMasterIdLst>
  <p:sldIdLst>
    <p:sldId id="268" r:id="rId2"/>
    <p:sldId id="269" r:id="rId3"/>
    <p:sldId id="270" r:id="rId4"/>
    <p:sldId id="271" r:id="rId5"/>
    <p:sldId id="281" r:id="rId6"/>
    <p:sldId id="282" r:id="rId7"/>
    <p:sldId id="272" r:id="rId8"/>
    <p:sldId id="273" r:id="rId9"/>
    <p:sldId id="274" r:id="rId10"/>
    <p:sldId id="275" r:id="rId11"/>
    <p:sldId id="276" r:id="rId12"/>
    <p:sldId id="277" r:id="rId13"/>
    <p:sldId id="278" r:id="rId14"/>
    <p:sldId id="279" r:id="rId15"/>
    <p:sldId id="280" r:id="rId16"/>
    <p:sldId id="267" r:id="rId17"/>
    <p:sldId id="259" r:id="rId18"/>
    <p:sldId id="260" r:id="rId19"/>
    <p:sldId id="265" r:id="rId20"/>
    <p:sldId id="261" r:id="rId21"/>
    <p:sldId id="262" r:id="rId22"/>
    <p:sldId id="263" r:id="rId23"/>
    <p:sldId id="266" r:id="rId24"/>
    <p:sldId id="264" r:id="rId25"/>
  </p:sldIdLst>
  <p:sldSz cx="9144000" cy="5143500" type="screen16x9"/>
  <p:notesSz cx="6858000" cy="9144000"/>
  <p:embeddedFontLst>
    <p:embeddedFont>
      <p:font typeface="Verdana" panose="020B060403050404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Source Code Pro" panose="020B0604020202020204" charset="0"/>
      <p:regular r:id="rId35"/>
      <p:bold r:id="rId36"/>
    </p:embeddedFont>
    <p:embeddedFont>
      <p:font typeface="Calibri Light" panose="020F0302020204030204" pitchFamily="34" charset="0"/>
      <p:regular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EB0"/>
    <a:srgbClr val="EFFC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78" autoAdjust="0"/>
  </p:normalViewPr>
  <p:slideViewPr>
    <p:cSldViewPr>
      <p:cViewPr varScale="1">
        <p:scale>
          <a:sx n="84" d="100"/>
          <a:sy n="84" d="100"/>
        </p:scale>
        <p:origin x="408"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331274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44555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9691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2111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4199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742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4</a:t>
            </a:fld>
            <a:endParaRPr lang="en-SG" dirty="0"/>
          </a:p>
        </p:txBody>
      </p:sp>
    </p:spTree>
    <p:extLst>
      <p:ext uri="{BB962C8B-B14F-4D97-AF65-F5344CB8AC3E}">
        <p14:creationId xmlns:p14="http://schemas.microsoft.com/office/powerpoint/2010/main" val="252493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smtClean="0"/>
              <a:t>Explain why they are bad</a:t>
            </a:r>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7</a:t>
            </a:fld>
            <a:endParaRPr lang="en-SG" dirty="0"/>
          </a:p>
        </p:txBody>
      </p:sp>
    </p:spTree>
    <p:extLst>
      <p:ext uri="{BB962C8B-B14F-4D97-AF65-F5344CB8AC3E}">
        <p14:creationId xmlns:p14="http://schemas.microsoft.com/office/powerpoint/2010/main" val="41459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1236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Label components</a:t>
            </a:r>
            <a:endParaRPr dirty="0"/>
          </a:p>
        </p:txBody>
      </p:sp>
    </p:spTree>
    <p:extLst>
      <p:ext uri="{BB962C8B-B14F-4D97-AF65-F5344CB8AC3E}">
        <p14:creationId xmlns:p14="http://schemas.microsoft.com/office/powerpoint/2010/main" val="168659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Thank</a:t>
            </a:r>
            <a:r>
              <a:rPr lang="en-SG" baseline="0" dirty="0" smtClean="0"/>
              <a:t> you </a:t>
            </a:r>
            <a:r>
              <a:rPr lang="en-SG" baseline="0" dirty="0" err="1" smtClean="0"/>
              <a:t>Riwu</a:t>
            </a:r>
            <a:r>
              <a:rPr lang="en-SG" baseline="0" dirty="0" smtClean="0"/>
              <a:t> and good afternoon everyone. I am Julian, and I will be bringing all of you through the add and edit capabilities of WURI. First off, WURI’s add feature is amazingly simple, built with the sole purpose of allowing users to add tasks with minimal effort. As showing will definitely bring more clarity than seeing, let us jump right into it! </a:t>
            </a:r>
          </a:p>
          <a:p>
            <a:pPr lvl="0">
              <a:spcBef>
                <a:spcPts val="0"/>
              </a:spcBef>
              <a:buNone/>
            </a:pPr>
            <a:r>
              <a:rPr lang="en-SG" baseline="0" dirty="0" smtClean="0"/>
              <a:t>Now, imagine that you want to read some books in your free time, at your own pace.</a:t>
            </a:r>
            <a:br>
              <a:rPr lang="en-SG" baseline="0" dirty="0" smtClean="0"/>
            </a:br>
            <a:r>
              <a:rPr lang="en-SG" baseline="0" dirty="0" smtClean="0"/>
              <a:t>You can simply type “Read books” into WURI for it to be recorded down for you!</a:t>
            </a:r>
          </a:p>
          <a:p>
            <a:pPr lvl="0">
              <a:spcBef>
                <a:spcPts val="0"/>
              </a:spcBef>
              <a:buNone/>
            </a:pPr>
            <a:r>
              <a:rPr lang="en-SG" baseline="0" dirty="0" smtClean="0"/>
              <a:t>Now, lets just say that you are meeting a friend for lunch on this Saturday.</a:t>
            </a:r>
            <a:br>
              <a:rPr lang="en-SG" baseline="0" dirty="0" smtClean="0"/>
            </a:br>
            <a:r>
              <a:rPr lang="en-SG" baseline="0" dirty="0" smtClean="0"/>
              <a:t>Simply type “Meet friend Saturday 12pm” to record it down into WURI.</a:t>
            </a:r>
          </a:p>
          <a:p>
            <a:pPr lvl="0">
              <a:spcBef>
                <a:spcPts val="0"/>
              </a:spcBef>
              <a:buNone/>
            </a:pPr>
            <a:r>
              <a:rPr lang="en-SG" baseline="0" dirty="0" smtClean="0"/>
              <a:t>Tada, isn’t it amazing?</a:t>
            </a:r>
          </a:p>
          <a:p>
            <a:pPr lvl="0">
              <a:spcBef>
                <a:spcPts val="0"/>
              </a:spcBef>
              <a:buNone/>
            </a:pPr>
            <a:r>
              <a:rPr lang="en-SG" baseline="0" dirty="0" smtClean="0"/>
              <a:t>Moving on, how many of us here have work due by the end of almost every week?</a:t>
            </a:r>
          </a:p>
          <a:p>
            <a:pPr lvl="0">
              <a:spcBef>
                <a:spcPts val="0"/>
              </a:spcBef>
              <a:buNone/>
            </a:pPr>
            <a:r>
              <a:rPr lang="en-SG" baseline="0" dirty="0" smtClean="0"/>
              <a:t>For me I often have work due by the midnight of Sunday. If you face a similar situation, no problem! Just type “Do work Sunday 23:59 1w” and WURI will now record this task every week on Sunday. If Sunday has passed and you want to move the deadline to the next weekend, simply type “d 1” to delete last Sunday’s task, bringing forth to the next week. I will leave </a:t>
            </a:r>
            <a:r>
              <a:rPr lang="en-SG" baseline="0" dirty="0" err="1" smtClean="0"/>
              <a:t>Ruomu</a:t>
            </a:r>
            <a:r>
              <a:rPr lang="en-SG" baseline="0" dirty="0" smtClean="0"/>
              <a:t> to discuss the rest of deletion later.</a:t>
            </a:r>
          </a:p>
          <a:p>
            <a:pPr lvl="0">
              <a:spcBef>
                <a:spcPts val="0"/>
              </a:spcBef>
              <a:buNone/>
            </a:pPr>
            <a:endParaRPr lang="en-SG" baseline="0" dirty="0" smtClean="0"/>
          </a:p>
          <a:p>
            <a:pPr lvl="0">
              <a:spcBef>
                <a:spcPts val="0"/>
              </a:spcBef>
              <a:buNone/>
            </a:pPr>
            <a:r>
              <a:rPr lang="en-SG" baseline="0" dirty="0" smtClean="0"/>
              <a:t>Now imagine if your meeting with your friend got rescheduled to Thursday instead. Simply type “e 1 </a:t>
            </a:r>
            <a:r>
              <a:rPr lang="en-SG" baseline="0" dirty="0" err="1" smtClean="0"/>
              <a:t>thurs</a:t>
            </a:r>
            <a:r>
              <a:rPr lang="en-SG" baseline="0" dirty="0" smtClean="0"/>
              <a:t>” and the date will be edited accordingly.</a:t>
            </a:r>
            <a:br>
              <a:rPr lang="en-SG" baseline="0" dirty="0" smtClean="0"/>
            </a:br>
            <a:r>
              <a:rPr lang="en-SG" baseline="0" dirty="0" smtClean="0"/>
              <a:t>Now what if your friend suddenly says that he can only make it for dinner as it is a weekday? Fret not! Type “e 1 7pm” and the new time will be reflected in WURI.</a:t>
            </a:r>
          </a:p>
          <a:p>
            <a:pPr lvl="0">
              <a:spcBef>
                <a:spcPts val="0"/>
              </a:spcBef>
              <a:buNone/>
            </a:pPr>
            <a:r>
              <a:rPr lang="en-SG" baseline="0" dirty="0" smtClean="0"/>
              <a:t>Lastly, imagine that your workload has increased and that you now have work due every 3 days! We totally understand that at this point, you do not have the time to fiddle around with fanciful commands, so we’ve kept it short and sweet. Simply type “e 2 3d” for your deadlines to now be set every 3 days!</a:t>
            </a:r>
            <a:br>
              <a:rPr lang="en-SG" baseline="0" dirty="0" smtClean="0"/>
            </a:br>
            <a:r>
              <a:rPr lang="en-SG" baseline="0" dirty="0" smtClean="0"/>
              <a:t>I will now be passing the time over to </a:t>
            </a:r>
            <a:r>
              <a:rPr lang="en-SG" baseline="0" dirty="0" err="1" smtClean="0"/>
              <a:t>Ruomu</a:t>
            </a:r>
            <a:r>
              <a:rPr lang="en-SG" baseline="0" dirty="0" smtClean="0"/>
              <a:t> to talk about the rest of WURI’s capabilities.</a:t>
            </a:r>
          </a:p>
        </p:txBody>
      </p:sp>
    </p:spTree>
    <p:extLst>
      <p:ext uri="{BB962C8B-B14F-4D97-AF65-F5344CB8AC3E}">
        <p14:creationId xmlns:p14="http://schemas.microsoft.com/office/powerpoint/2010/main" val="400496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13008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8885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2763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SG"/>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1870065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5044166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804297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22391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8101191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SG"/>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21872821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0218999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9806087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5297874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191709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SG"/>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6069602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SG"/>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eaLnBrk="1" latinLnBrk="0" hangingPunct="1"/>
            <a:fld id="{7CB97365-EBCA-4027-87D5-99FC1D4DF0BB}" type="datetimeFigureOut">
              <a:rPr lang="en-US" smtClean="0"/>
              <a:pPr eaLnBrk="1" latinLnBrk="0" hangingPunct="1"/>
              <a:t>4/6/2016</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0103815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latinLnBrk="0" hangingPunct="1"/>
            <a:fld id="{7CB97365-EBCA-4027-87D5-99FC1D4DF0BB}" type="datetimeFigureOut">
              <a:rPr lang="en-US" smtClean="0"/>
              <a:pPr eaLnBrk="1" latinLnBrk="0" hangingPunct="1"/>
              <a:t>4/6/2016</a:t>
            </a:fld>
            <a:endParaRPr lang="en-US">
              <a:solidFill>
                <a:schemeClr val="tx1">
                  <a:shade val="50000"/>
                </a:scheme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0" lang="en-US">
              <a:solidFill>
                <a:schemeClr val="tx1">
                  <a:shade val="50000"/>
                </a:scheme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t>‹#›</a:t>
            </a:fld>
            <a:endParaRPr lang="en" sz="1000">
              <a:solidFill>
                <a:schemeClr val="accent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420653970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java.co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2.gif"/><Relationship Id="rId4" Type="http://schemas.openxmlformats.org/officeDocument/2006/relationships/image" Target="../media/image21.gif"/></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16" y="1724090"/>
            <a:ext cx="2016848" cy="2574700"/>
          </a:xfrm>
          <a:prstGeom prst="rect">
            <a:avLst/>
          </a:prstGeom>
        </p:spPr>
      </p:pic>
      <p:pic>
        <p:nvPicPr>
          <p:cNvPr id="19"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4008" y="1728583"/>
            <a:ext cx="1929263" cy="2570208"/>
          </a:xfrm>
          <a:prstGeom prst="rect">
            <a:avLst/>
          </a:prstGeom>
        </p:spPr>
      </p:pic>
      <p:pic>
        <p:nvPicPr>
          <p:cNvPr id="20" name="Picture 2" descr="C:\Users\Shaun Lee\Documents\phot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386" y="1728582"/>
            <a:ext cx="1999051" cy="2570208"/>
          </a:xfrm>
          <a:prstGeom prst="rect">
            <a:avLst/>
          </a:prstGeom>
          <a:noFill/>
          <a:extLst>
            <a:ext uri="{909E8E84-426E-40DD-AFC4-6F175D3DCCD1}">
              <a14:hiddenFill xmlns:a14="http://schemas.microsoft.com/office/drawing/2010/main">
                <a:solidFill>
                  <a:srgbClr val="FFFFFF"/>
                </a:solidFill>
              </a14:hiddenFill>
            </a:ext>
          </a:extLst>
        </p:spPr>
      </p:pic>
      <p:pic>
        <p:nvPicPr>
          <p:cNvPr id="21" name="Content Placeholder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520" y="1728583"/>
            <a:ext cx="2009092" cy="2570207"/>
          </a:xfrm>
          <a:prstGeom prst="rect">
            <a:avLst/>
          </a:prstGeom>
        </p:spPr>
      </p:pic>
      <p:pic>
        <p:nvPicPr>
          <p:cNvPr id="6" name="Shape 56"/>
          <p:cNvPicPr preferRelativeResize="0"/>
          <p:nvPr/>
        </p:nvPicPr>
        <p:blipFill>
          <a:blip r:embed="rId7">
            <a:alphaModFix/>
          </a:blip>
          <a:stretch>
            <a:fillRect/>
          </a:stretch>
        </p:blipFill>
        <p:spPr>
          <a:xfrm>
            <a:off x="2195736" y="0"/>
            <a:ext cx="4248472" cy="1728192"/>
          </a:xfrm>
          <a:prstGeom prst="rect">
            <a:avLst/>
          </a:prstGeom>
          <a:noFill/>
          <a:ln>
            <a:noFill/>
          </a:ln>
        </p:spPr>
      </p:pic>
      <p:sp>
        <p:nvSpPr>
          <p:cNvPr id="2" name="TextBox 1"/>
          <p:cNvSpPr txBox="1"/>
          <p:nvPr/>
        </p:nvSpPr>
        <p:spPr>
          <a:xfrm>
            <a:off x="683568" y="4298790"/>
            <a:ext cx="8630917" cy="646331"/>
          </a:xfrm>
          <a:prstGeom prst="rect">
            <a:avLst/>
          </a:prstGeom>
          <a:noFill/>
        </p:spPr>
        <p:txBody>
          <a:bodyPr wrap="square" rtlCol="0">
            <a:spAutoFit/>
          </a:bodyPr>
          <a:lstStyle/>
          <a:p>
            <a:r>
              <a:rPr lang="en-SG" sz="3600" dirty="0" err="1" smtClean="0">
                <a:latin typeface="Verdana" panose="020B0604030504040204" pitchFamily="34" charset="0"/>
                <a:ea typeface="Verdana" panose="020B0604030504040204" pitchFamily="34" charset="0"/>
                <a:cs typeface="Verdana" panose="020B0604030504040204" pitchFamily="34" charset="0"/>
              </a:rPr>
              <a:t>Riwu</a:t>
            </a:r>
            <a:r>
              <a:rPr lang="en-SG" sz="3600" dirty="0" smtClean="0">
                <a:latin typeface="Verdana" panose="020B0604030504040204" pitchFamily="34" charset="0"/>
                <a:ea typeface="Verdana" panose="020B0604030504040204" pitchFamily="34" charset="0"/>
                <a:cs typeface="Verdana" panose="020B0604030504040204" pitchFamily="34" charset="0"/>
              </a:rPr>
              <a:t> 	  Julian 	  </a:t>
            </a:r>
            <a:r>
              <a:rPr lang="en-SG" sz="3600" dirty="0" err="1" smtClean="0">
                <a:latin typeface="Verdana" panose="020B0604030504040204" pitchFamily="34" charset="0"/>
                <a:ea typeface="Verdana" panose="020B0604030504040204" pitchFamily="34" charset="0"/>
                <a:cs typeface="Verdana" panose="020B0604030504040204" pitchFamily="34" charset="0"/>
              </a:rPr>
              <a:t>Ruomu</a:t>
            </a:r>
            <a:r>
              <a:rPr lang="en-SG" sz="3600" dirty="0" smtClean="0">
                <a:latin typeface="Verdana" panose="020B0604030504040204" pitchFamily="34" charset="0"/>
                <a:ea typeface="Verdana" panose="020B0604030504040204" pitchFamily="34" charset="0"/>
                <a:cs typeface="Verdana" panose="020B0604030504040204" pitchFamily="34" charset="0"/>
              </a:rPr>
              <a:t> </a:t>
            </a:r>
            <a:r>
              <a:rPr lang="en-SG" sz="3600" dirty="0" smtClean="0">
                <a:latin typeface="Verdana" panose="020B0604030504040204" pitchFamily="34" charset="0"/>
                <a:ea typeface="Verdana" panose="020B0604030504040204" pitchFamily="34" charset="0"/>
                <a:cs typeface="Verdana" panose="020B0604030504040204" pitchFamily="34" charset="0"/>
              </a:rPr>
              <a:t>	 Shaun</a:t>
            </a:r>
            <a:endParaRPr lang="en-SG"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37311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Free and Open source</a:t>
            </a:r>
          </a:p>
        </p:txBody>
      </p:sp>
      <p:sp>
        <p:nvSpPr>
          <p:cNvPr id="3" name="Content Placeholder 2"/>
          <p:cNvSpPr>
            <a:spLocks noGrp="1"/>
          </p:cNvSpPr>
          <p:nvPr>
            <p:ph idx="1"/>
          </p:nvPr>
        </p:nvSpPr>
        <p:spPr>
          <a:xfrm>
            <a:off x="1485900" y="1491630"/>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Safe and </a:t>
            </a:r>
            <a:r>
              <a:rPr lang="en-SG" sz="2700" dirty="0" smtClean="0">
                <a:latin typeface="Verdana" panose="020B0604030504040204" pitchFamily="34" charset="0"/>
                <a:ea typeface="Verdana" panose="020B0604030504040204" pitchFamily="34" charset="0"/>
                <a:cs typeface="Verdana" panose="020B0604030504040204" pitchFamily="34" charset="0"/>
              </a:rPr>
              <a:t>Virus-free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Continuously developed; never </a:t>
            </a:r>
            <a:r>
              <a:rPr lang="en-SG" sz="2700" dirty="0" smtClean="0">
                <a:latin typeface="Verdana" panose="020B0604030504040204" pitchFamily="34" charset="0"/>
                <a:ea typeface="Verdana" panose="020B0604030504040204" pitchFamily="34" charset="0"/>
                <a:cs typeface="Verdana" panose="020B0604030504040204" pitchFamily="34" charset="0"/>
              </a:rPr>
              <a:t>obsolete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Customisable by any programmer</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78573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sz="4050" dirty="0">
                <a:latin typeface="Verdana" panose="020B0604030504040204" pitchFamily="34" charset="0"/>
                <a:ea typeface="Verdana" panose="020B0604030504040204" pitchFamily="34" charset="0"/>
                <a:cs typeface="Verdana" panose="020B0604030504040204" pitchFamily="34" charset="0"/>
              </a:rPr>
              <a:t>Run on </a:t>
            </a:r>
            <a:r>
              <a:rPr lang="en-SG" sz="4050" dirty="0" smtClean="0">
                <a:latin typeface="Verdana" panose="020B0604030504040204" pitchFamily="34" charset="0"/>
                <a:ea typeface="Verdana" panose="020B0604030504040204" pitchFamily="34" charset="0"/>
                <a:cs typeface="Verdana" panose="020B0604030504040204" pitchFamily="34" charset="0"/>
              </a:rPr>
              <a:t>anything with Java</a:t>
            </a:r>
            <a:endParaRPr lang="en-SG" sz="405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259632" y="1851660"/>
            <a:ext cx="6779961"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Download for free at </a:t>
            </a:r>
            <a:r>
              <a:rPr lang="en-SG" sz="2700" dirty="0" smtClean="0">
                <a:latin typeface="Verdana" panose="020B0604030504040204" pitchFamily="34" charset="0"/>
                <a:ea typeface="Verdana" panose="020B0604030504040204" pitchFamily="34" charset="0"/>
                <a:cs typeface="Verdana" panose="020B0604030504040204" pitchFamily="34" charset="0"/>
                <a:hlinkClick r:id="rId2"/>
              </a:rPr>
              <a:t>www.java.com</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Windows</a:t>
            </a:r>
            <a:r>
              <a:rPr lang="en-SG" sz="2700" dirty="0">
                <a:latin typeface="Verdana" panose="020B0604030504040204" pitchFamily="34" charset="0"/>
                <a:ea typeface="Verdana" panose="020B0604030504040204" pitchFamily="34" charset="0"/>
                <a:cs typeface="Verdana" panose="020B0604030504040204" pitchFamily="34" charset="0"/>
              </a:rPr>
              <a:t>, Linux, Mac</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753727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Reliable</a:t>
            </a:r>
          </a:p>
        </p:txBody>
      </p:sp>
      <p:sp>
        <p:nvSpPr>
          <p:cNvPr id="3" name="Content Placeholder 2"/>
          <p:cNvSpPr>
            <a:spLocks noGrp="1"/>
          </p:cNvSpPr>
          <p:nvPr>
            <p:ph idx="1"/>
          </p:nvPr>
        </p:nvSpPr>
        <p:spPr>
          <a:xfrm>
            <a:off x="1464447" y="1714494"/>
            <a:ext cx="6172200"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Task </a:t>
            </a:r>
            <a:r>
              <a:rPr lang="en-SG" sz="2700" dirty="0">
                <a:latin typeface="Verdana" panose="020B0604030504040204" pitchFamily="34" charset="0"/>
                <a:ea typeface="Verdana" panose="020B0604030504040204" pitchFamily="34" charset="0"/>
                <a:cs typeface="Verdana" panose="020B0604030504040204" pitchFamily="34" charset="0"/>
              </a:rPr>
              <a:t>list saved to file after every operation. </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Stable and never crashes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92394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descr="270307-windows-xp-vista-and-7-blue-screen-of-death.jpg"/>
          <p:cNvPicPr>
            <a:picLocks noGrp="1" noChangeAspect="1"/>
          </p:cNvPicPr>
          <p:nvPr>
            <p:ph idx="1"/>
          </p:nvPr>
        </p:nvPicPr>
        <p:blipFill>
          <a:blip r:embed="rId2"/>
          <a:stretch>
            <a:fillRect/>
          </a:stretch>
        </p:blipFill>
        <p:spPr>
          <a:xfrm>
            <a:off x="0" y="0"/>
            <a:ext cx="9144000" cy="5162649"/>
          </a:xfrm>
        </p:spPr>
      </p:pic>
    </p:spTree>
    <p:extLst>
      <p:ext uri="{BB962C8B-B14F-4D97-AF65-F5344CB8AC3E}">
        <p14:creationId xmlns:p14="http://schemas.microsoft.com/office/powerpoint/2010/main" val="723934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Performance</a:t>
            </a:r>
          </a:p>
        </p:txBody>
      </p:sp>
      <p:sp>
        <p:nvSpPr>
          <p:cNvPr id="3" name="Content Placeholder 2"/>
          <p:cNvSpPr>
            <a:spLocks noGrp="1"/>
          </p:cNvSpPr>
          <p:nvPr>
            <p:ph idx="1"/>
          </p:nvPr>
        </p:nvSpPr>
        <p:spPr>
          <a:xfrm>
            <a:off x="1464447" y="1714494"/>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Saving done only after list updated on </a:t>
            </a:r>
            <a:r>
              <a:rPr lang="en-SG" sz="2700" dirty="0" smtClean="0">
                <a:latin typeface="Verdana" panose="020B0604030504040204" pitchFamily="34" charset="0"/>
                <a:ea typeface="Verdana" panose="020B0604030504040204" pitchFamily="34" charset="0"/>
                <a:cs typeface="Verdana" panose="020B0604030504040204" pitchFamily="34" charset="0"/>
              </a:rPr>
              <a:t>display</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No perceivable delay</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59345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latin typeface="Verdana" panose="020B0604030504040204" pitchFamily="34" charset="0"/>
                <a:ea typeface="Verdana" panose="020B0604030504040204" pitchFamily="34" charset="0"/>
                <a:cs typeface="Verdana" panose="020B0604030504040204" pitchFamily="34" charset="0"/>
              </a:rPr>
              <a:t>Ease of use</a:t>
            </a:r>
          </a:p>
        </p:txBody>
      </p:sp>
      <p:sp>
        <p:nvSpPr>
          <p:cNvPr id="3" name="Content Placeholder 2"/>
          <p:cNvSpPr>
            <a:spLocks noGrp="1"/>
          </p:cNvSpPr>
          <p:nvPr>
            <p:ph idx="1"/>
          </p:nvPr>
        </p:nvSpPr>
        <p:spPr>
          <a:xfrm>
            <a:off x="1464447" y="1714494"/>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Only need </a:t>
            </a:r>
            <a:r>
              <a:rPr lang="en-SG" sz="2700" dirty="0" smtClean="0">
                <a:latin typeface="Verdana" panose="020B0604030504040204" pitchFamily="34" charset="0"/>
                <a:ea typeface="Verdana" panose="020B0604030504040204" pitchFamily="34" charset="0"/>
                <a:cs typeface="Verdana" panose="020B0604030504040204" pitchFamily="34" charset="0"/>
              </a:rPr>
              <a:t>keyboard</a:t>
            </a: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Minimal </a:t>
            </a:r>
            <a:r>
              <a:rPr lang="en-SG" sz="2700" dirty="0" smtClean="0">
                <a:latin typeface="Verdana" panose="020B0604030504040204" pitchFamily="34" charset="0"/>
                <a:ea typeface="Verdana" panose="020B0604030504040204" pitchFamily="34" charset="0"/>
                <a:cs typeface="Verdana" panose="020B0604030504040204" pitchFamily="34" charset="0"/>
              </a:rPr>
              <a:t>keywords</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Single letter commands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06766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smtClean="0">
                <a:latin typeface="Verdana"/>
                <a:ea typeface="Verdana"/>
                <a:cs typeface="Verdana"/>
                <a:sym typeface="Verdana"/>
              </a:rPr>
              <a:t>Adding and Editing</a:t>
            </a:r>
            <a:endParaRPr lang="en" b="0" dirty="0">
              <a:latin typeface="Verdana"/>
              <a:ea typeface="Verdana"/>
              <a:cs typeface="Verdana"/>
              <a:sym typeface="Verdana"/>
            </a:endParaRP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Simple</a:t>
            </a:r>
          </a:p>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Minimal effort</a:t>
            </a:r>
            <a:endParaRPr lang="en"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7697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Storage	</a:t>
            </a: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Extensible Markup Language (XML)</a:t>
            </a:r>
          </a:p>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Simple structure</a:t>
            </a:r>
          </a:p>
          <a:p>
            <a:pPr marL="457200" lvl="0" indent="-228600">
              <a:spcBef>
                <a:spcPts val="0"/>
              </a:spcBef>
            </a:pPr>
            <a:r>
              <a:rPr lang="en" dirty="0">
                <a:latin typeface="Verdana" panose="020B0604030504040204" pitchFamily="34" charset="0"/>
                <a:ea typeface="Verdana" panose="020B0604030504040204" pitchFamily="34" charset="0"/>
                <a:cs typeface="Verdana" panose="020B0604030504040204" pitchFamily="34" charset="0"/>
              </a:rPr>
              <a:t>Easy to edit</a:t>
            </a:r>
          </a:p>
        </p:txBody>
      </p:sp>
      <p:pic>
        <p:nvPicPr>
          <p:cNvPr id="74" name="Shape 74"/>
          <p:cNvPicPr preferRelativeResize="0"/>
          <p:nvPr/>
        </p:nvPicPr>
        <p:blipFill rotWithShape="1">
          <a:blip r:embed="rId3">
            <a:alphaModFix/>
          </a:blip>
          <a:srcRect l="41270" t="36568" r="30713" b="34822"/>
          <a:stretch/>
        </p:blipFill>
        <p:spPr>
          <a:xfrm>
            <a:off x="3993075" y="1995812"/>
            <a:ext cx="4657699" cy="2675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p:nvPr/>
        </p:nvSpPr>
        <p:spPr>
          <a:xfrm>
            <a:off x="2147024" y="976550"/>
            <a:ext cx="4053240" cy="1819260"/>
          </a:xfrm>
          <a:prstGeom prst="cloud">
            <a:avLst/>
          </a:prstGeom>
          <a:solidFill>
            <a:schemeClr val="lt1"/>
          </a:solidFill>
          <a:ln w="38100" cap="flat" cmpd="sng">
            <a:solidFill>
              <a:srgbClr val="C9DAF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a:latin typeface="Verdana"/>
                <a:ea typeface="Verdana"/>
                <a:cs typeface="Verdana"/>
                <a:sym typeface="Verdana"/>
              </a:rPr>
              <a:t>Storage</a:t>
            </a:r>
          </a:p>
        </p:txBody>
      </p:sp>
      <p:pic>
        <p:nvPicPr>
          <p:cNvPr id="81" name="Shape 81"/>
          <p:cNvPicPr preferRelativeResize="0"/>
          <p:nvPr/>
        </p:nvPicPr>
        <p:blipFill>
          <a:blip r:embed="rId3">
            <a:alphaModFix amt="57000"/>
          </a:blip>
          <a:stretch>
            <a:fillRect/>
          </a:stretch>
        </p:blipFill>
        <p:spPr>
          <a:xfrm>
            <a:off x="3492625" y="1155737"/>
            <a:ext cx="1460874" cy="1460874"/>
          </a:xfrm>
          <a:prstGeom prst="rect">
            <a:avLst/>
          </a:prstGeom>
          <a:noFill/>
          <a:ln>
            <a:noFill/>
          </a:ln>
        </p:spPr>
      </p:pic>
      <p:pic>
        <p:nvPicPr>
          <p:cNvPr id="82" name="Shape 82"/>
          <p:cNvPicPr preferRelativeResize="0"/>
          <p:nvPr/>
        </p:nvPicPr>
        <p:blipFill>
          <a:blip r:embed="rId4">
            <a:alphaModFix/>
          </a:blip>
          <a:stretch>
            <a:fillRect/>
          </a:stretch>
        </p:blipFill>
        <p:spPr>
          <a:xfrm>
            <a:off x="1043150" y="3363300"/>
            <a:ext cx="2359575" cy="2359575"/>
          </a:xfrm>
          <a:prstGeom prst="rect">
            <a:avLst/>
          </a:prstGeom>
          <a:noFill/>
          <a:ln>
            <a:noFill/>
          </a:ln>
        </p:spPr>
      </p:pic>
      <p:pic>
        <p:nvPicPr>
          <p:cNvPr id="83" name="Shape 83"/>
          <p:cNvPicPr preferRelativeResize="0"/>
          <p:nvPr/>
        </p:nvPicPr>
        <p:blipFill>
          <a:blip r:embed="rId5">
            <a:alphaModFix/>
          </a:blip>
          <a:stretch>
            <a:fillRect/>
          </a:stretch>
        </p:blipFill>
        <p:spPr>
          <a:xfrm>
            <a:off x="5378650" y="3115825"/>
            <a:ext cx="2109975" cy="2109975"/>
          </a:xfrm>
          <a:prstGeom prst="rect">
            <a:avLst/>
          </a:prstGeom>
          <a:noFill/>
          <a:ln>
            <a:noFill/>
          </a:ln>
        </p:spPr>
      </p:pic>
      <p:cxnSp>
        <p:nvCxnSpPr>
          <p:cNvPr id="84" name="Shape 84"/>
          <p:cNvCxnSpPr/>
          <p:nvPr/>
        </p:nvCxnSpPr>
        <p:spPr>
          <a:xfrm flipV="1">
            <a:off x="2843808" y="2653975"/>
            <a:ext cx="677167" cy="709325"/>
          </a:xfrm>
          <a:prstGeom prst="straightConnector1">
            <a:avLst/>
          </a:prstGeom>
          <a:noFill/>
          <a:ln w="38100" cap="flat" cmpd="sng">
            <a:solidFill>
              <a:srgbClr val="9FC5E8"/>
            </a:solidFill>
            <a:prstDash val="solid"/>
            <a:round/>
            <a:headEnd type="none" w="lg" len="lg"/>
            <a:tailEnd type="none" w="lg" len="lg"/>
          </a:ln>
        </p:spPr>
      </p:cxnSp>
      <p:cxnSp>
        <p:nvCxnSpPr>
          <p:cNvPr id="85" name="Shape 85"/>
          <p:cNvCxnSpPr/>
          <p:nvPr/>
        </p:nvCxnSpPr>
        <p:spPr>
          <a:xfrm flipH="1" flipV="1">
            <a:off x="5197450" y="2530500"/>
            <a:ext cx="1174750" cy="905346"/>
          </a:xfrm>
          <a:prstGeom prst="straightConnector1">
            <a:avLst/>
          </a:prstGeom>
          <a:noFill/>
          <a:ln w="38100" cap="flat" cmpd="sng">
            <a:solidFill>
              <a:srgbClr val="9FC5E8"/>
            </a:solidFill>
            <a:prstDash val="solid"/>
            <a:round/>
            <a:headEnd type="none" w="lg" len="lg"/>
            <a:tailEnd type="none" w="lg" len="lg"/>
          </a:ln>
        </p:spPr>
      </p:cxnSp>
      <p:pic>
        <p:nvPicPr>
          <p:cNvPr id="9" name="Shape 56"/>
          <p:cNvPicPr preferRelativeResize="0"/>
          <p:nvPr/>
        </p:nvPicPr>
        <p:blipFill>
          <a:blip r:embed="rId6">
            <a:alphaModFix/>
          </a:blip>
          <a:stretch>
            <a:fillRect/>
          </a:stretch>
        </p:blipFill>
        <p:spPr>
          <a:xfrm>
            <a:off x="1527203" y="3723878"/>
            <a:ext cx="1391467" cy="602037"/>
          </a:xfrm>
          <a:prstGeom prst="rect">
            <a:avLst/>
          </a:prstGeom>
          <a:noFill/>
          <a:ln>
            <a:noFill/>
          </a:ln>
        </p:spPr>
      </p:pic>
      <p:pic>
        <p:nvPicPr>
          <p:cNvPr id="10" name="Shape 56"/>
          <p:cNvPicPr preferRelativeResize="0"/>
          <p:nvPr/>
        </p:nvPicPr>
        <p:blipFill>
          <a:blip r:embed="rId6">
            <a:alphaModFix/>
          </a:blip>
          <a:stretch>
            <a:fillRect/>
          </a:stretch>
        </p:blipFill>
        <p:spPr>
          <a:xfrm>
            <a:off x="6200264" y="3735489"/>
            <a:ext cx="1060658" cy="45890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aun Lee\Desktop\Enormous-Rainbow-Cubit-Modular-Shelving-Installation-Multi-Coloured.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2100" y1="13742" x2="20400" y2="19702"/>
                        <a14:foregroundMark x1="7100" y1="30960" x2="17500" y2="41556"/>
                        <a14:foregroundMark x1="16500" y1="27483" x2="13800" y2="25166"/>
                        <a14:foregroundMark x1="4700" y1="25166" x2="11200" y2="32781"/>
                        <a14:foregroundMark x1="8900" y1="25000" x2="4700" y2="34437"/>
                        <a14:foregroundMark x1="10700" y1="17053" x2="15400" y2="7947"/>
                        <a14:foregroundMark x1="9400" y1="7947" x2="14800" y2="14901"/>
                        <a14:foregroundMark x1="12800" y1="6954" x2="9200" y2="7450"/>
                        <a14:foregroundMark x1="10400" y1="10762" x2="8800" y2="18709"/>
                        <a14:foregroundMark x1="16200" y1="16060" x2="26600" y2="13907"/>
                        <a14:foregroundMark x1="9400" y1="28808" x2="36900" y2="60265"/>
                        <a14:foregroundMark x1="16300" y1="29801" x2="8500" y2="92053"/>
                        <a14:foregroundMark x1="26600" y1="22020" x2="10700" y2="93543"/>
                        <a14:foregroundMark x1="27200" y1="45033" x2="13600" y2="89570"/>
                        <a14:foregroundMark x1="5200" y1="50662" x2="15500" y2="49834"/>
                        <a14:foregroundMark x1="4900" y1="50828" x2="5600" y2="56457"/>
                        <a14:foregroundMark x1="8000" y1="57285" x2="12300" y2="68212"/>
                        <a14:foregroundMark x1="8300" y1="66722" x2="8300" y2="59768"/>
                        <a14:foregroundMark x1="3100" y1="71192" x2="12500" y2="71026"/>
                        <a14:foregroundMark x1="2600" y1="71523" x2="2600" y2="80132"/>
                      </a14:backgroundRemoval>
                    </a14:imgEffect>
                  </a14:imgLayer>
                </a14:imgProps>
              </a:ext>
              <a:ext uri="{28A0092B-C50C-407E-A947-70E740481C1C}">
                <a14:useLocalDpi xmlns:a14="http://schemas.microsoft.com/office/drawing/2010/main" val="0"/>
              </a:ext>
            </a:extLst>
          </a:blip>
          <a:srcRect/>
          <a:stretch>
            <a:fillRect/>
          </a:stretch>
        </p:blipFill>
        <p:spPr bwMode="auto">
          <a:xfrm>
            <a:off x="2337659" y="1563638"/>
            <a:ext cx="4291868" cy="2592288"/>
          </a:xfrm>
          <a:prstGeom prst="rect">
            <a:avLst/>
          </a:prstGeom>
          <a:noFill/>
          <a:extLst>
            <a:ext uri="{909E8E84-426E-40DD-AFC4-6F175D3DCCD1}">
              <a14:hiddenFill xmlns:a14="http://schemas.microsoft.com/office/drawing/2010/main">
                <a:solidFill>
                  <a:srgbClr val="FFFFFF"/>
                </a:solidFill>
              </a14:hiddenFill>
            </a:ext>
          </a:extLst>
        </p:spPr>
      </p:pic>
      <p:pic>
        <p:nvPicPr>
          <p:cNvPr id="5" name="Shape 56"/>
          <p:cNvPicPr preferRelativeResize="0"/>
          <p:nvPr/>
        </p:nvPicPr>
        <p:blipFill>
          <a:blip r:embed="rId4">
            <a:alphaModFix/>
          </a:blip>
          <a:stretch>
            <a:fillRect/>
          </a:stretch>
        </p:blipFill>
        <p:spPr>
          <a:xfrm>
            <a:off x="3491880" y="2499742"/>
            <a:ext cx="1983426" cy="858156"/>
          </a:xfrm>
          <a:prstGeom prst="rect">
            <a:avLst/>
          </a:prstGeom>
          <a:noFill/>
          <a:ln>
            <a:noFill/>
          </a:ln>
        </p:spPr>
      </p:pic>
      <p:sp>
        <p:nvSpPr>
          <p:cNvPr id="4" name="TextBox 3"/>
          <p:cNvSpPr txBox="1"/>
          <p:nvPr/>
        </p:nvSpPr>
        <p:spPr>
          <a:xfrm>
            <a:off x="986396" y="2634438"/>
            <a:ext cx="936104"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Modular</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995202" y="3443704"/>
            <a:ext cx="927298"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Scalable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3851920" y="915566"/>
            <a:ext cx="1512168" cy="307777"/>
          </a:xfrm>
          <a:prstGeom prst="rect">
            <a:avLst/>
          </a:prstGeom>
          <a:solidFill>
            <a:srgbClr val="F8FEB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Colour scheme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6627865" y="1221854"/>
            <a:ext cx="1512168" cy="307777"/>
          </a:xfrm>
          <a:prstGeom prst="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Change Fonts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6732240" y="2129829"/>
            <a:ext cx="1512168" cy="307777"/>
          </a:xfrm>
          <a:prstGeom prst="rect">
            <a:avLst/>
          </a:prstGeom>
          <a:solidFill>
            <a:schemeClr val="tx1">
              <a:lumMod val="25000"/>
              <a:lumOff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Notifications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6876256" y="3025168"/>
            <a:ext cx="1512168" cy="307777"/>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Encryption</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6876256" y="3864991"/>
            <a:ext cx="1512168" cy="307777"/>
          </a:xfrm>
          <a:prstGeom prst="rect">
            <a:avLst/>
          </a:prstGeom>
          <a:solidFill>
            <a:schemeClr val="accent5">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Autocomplete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p:cNvSpPr txBox="1"/>
          <p:nvPr/>
        </p:nvSpPr>
        <p:spPr>
          <a:xfrm>
            <a:off x="4572000" y="4515966"/>
            <a:ext cx="648072" cy="307777"/>
          </a:xfrm>
          <a:prstGeom prst="rect">
            <a:avLst/>
          </a:prstGeom>
          <a:solidFill>
            <a:schemeClr val="bg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More</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17" name="Straight Arrow Connector 16"/>
          <p:cNvCxnSpPr/>
          <p:nvPr/>
        </p:nvCxnSpPr>
        <p:spPr>
          <a:xfrm>
            <a:off x="4860032" y="1221854"/>
            <a:ext cx="0" cy="4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396558" y="1563638"/>
            <a:ext cx="1011749" cy="394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p:cNvCxnSpPr>
          <p:nvPr/>
        </p:nvCxnSpPr>
        <p:spPr>
          <a:xfrm flipH="1">
            <a:off x="6516216" y="2437606"/>
            <a:ext cx="972108" cy="4912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p:cNvCxnSpPr>
          <p:nvPr/>
        </p:nvCxnSpPr>
        <p:spPr>
          <a:xfrm flipH="1">
            <a:off x="6444208" y="3332945"/>
            <a:ext cx="1188132" cy="174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0"/>
          </p:cNvCxnSpPr>
          <p:nvPr/>
        </p:nvCxnSpPr>
        <p:spPr>
          <a:xfrm flipV="1">
            <a:off x="4896036" y="4018879"/>
            <a:ext cx="0" cy="4970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1"/>
          </p:cNvCxnSpPr>
          <p:nvPr/>
        </p:nvCxnSpPr>
        <p:spPr>
          <a:xfrm flipH="1" flipV="1">
            <a:off x="6228184" y="3939902"/>
            <a:ext cx="648072" cy="78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itle 1"/>
          <p:cNvSpPr>
            <a:spLocks noGrp="1"/>
          </p:cNvSpPr>
          <p:nvPr>
            <p:ph type="title"/>
          </p:nvPr>
        </p:nvSpPr>
        <p:spPr/>
        <p:txBody>
          <a:bodyPr>
            <a:normAutofit fontScale="90000"/>
          </a:bodyPr>
          <a:lstStyle/>
          <a:p>
            <a:pPr lvl="0"/>
            <a:r>
              <a:rPr lang="en-SG" sz="4400" dirty="0">
                <a:latin typeface="Verdana"/>
                <a:ea typeface="Verdana"/>
                <a:cs typeface="Verdana"/>
                <a:sym typeface="Verdana"/>
              </a:rPr>
              <a:t>What’s next?</a:t>
            </a:r>
            <a:r>
              <a:rPr lang="en-SG" dirty="0">
                <a:latin typeface="Verdana"/>
                <a:ea typeface="Verdana"/>
                <a:cs typeface="Verdana"/>
                <a:sym typeface="Verdana"/>
              </a:rPr>
              <a:t/>
            </a:r>
            <a:br>
              <a:rPr lang="en-SG" dirty="0">
                <a:latin typeface="Verdana"/>
                <a:ea typeface="Verdana"/>
                <a:cs typeface="Verdana"/>
                <a:sym typeface="Verdana"/>
              </a:rPr>
            </a:br>
            <a:r>
              <a:rPr lang="en-SG" dirty="0"/>
              <a:t/>
            </a:r>
            <a:br>
              <a:rPr lang="en-SG" dirty="0"/>
            </a:br>
            <a:endParaRPr lang="en-SG" dirty="0"/>
          </a:p>
        </p:txBody>
      </p:sp>
      <p:sp>
        <p:nvSpPr>
          <p:cNvPr id="33" name="TextBox 32"/>
          <p:cNvSpPr txBox="1"/>
          <p:nvPr/>
        </p:nvSpPr>
        <p:spPr>
          <a:xfrm>
            <a:off x="467544" y="1822052"/>
            <a:ext cx="1512168" cy="30777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Mobile App</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p:cNvSpPr txBox="1"/>
          <p:nvPr/>
        </p:nvSpPr>
        <p:spPr>
          <a:xfrm>
            <a:off x="467544" y="3135927"/>
            <a:ext cx="1512168" cy="307777"/>
          </a:xfrm>
          <a:prstGeom prst="rect">
            <a:avLst/>
          </a:prstGeom>
          <a:solidFill>
            <a:schemeClr val="accent3">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Web App</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35" name="Straight Arrow Connector 34"/>
          <p:cNvCxnSpPr/>
          <p:nvPr/>
        </p:nvCxnSpPr>
        <p:spPr>
          <a:xfrm>
            <a:off x="1979712" y="1948333"/>
            <a:ext cx="576064" cy="33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922500" y="3289815"/>
            <a:ext cx="777292" cy="43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56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38889E-6 -2.71605E-6 L 0.38767 -0.00339 " pathEditMode="relative" rAng="0" ptsTypes="AA">
                                      <p:cBhvr>
                                        <p:cTn id="6" dur="2000" fill="hold"/>
                                        <p:tgtEl>
                                          <p:spTgt spid="7"/>
                                        </p:tgtEl>
                                        <p:attrNameLst>
                                          <p:attrName>ppt_x</p:attrName>
                                          <p:attrName>ppt_y</p:attrName>
                                        </p:attrNameLst>
                                      </p:cBhvr>
                                      <p:rCtr x="19375" y="-185"/>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grpId="0" nodeType="clickEffect">
                                  <p:stCondLst>
                                    <p:cond delay="0"/>
                                  </p:stCondLst>
                                  <p:childTnLst>
                                    <p:animMotion origin="layout" path="M 2.22222E-6 4.69136E-6 L 0.13871 4.69136E-6 C 0.20104 4.69136E-6 0.27795 0.04228 0.27795 0.07654 L 0.27795 0.15401 " pathEditMode="relative" rAng="0" ptsTypes="FfFF">
                                      <p:cBhvr>
                                        <p:cTn id="10" dur="2000" fill="hold"/>
                                        <p:tgtEl>
                                          <p:spTgt spid="4"/>
                                        </p:tgtEl>
                                        <p:attrNameLst>
                                          <p:attrName>ppt_x</p:attrName>
                                          <p:attrName>ppt_y</p:attrName>
                                        </p:attrNameLst>
                                      </p:cBhvr>
                                      <p:rCtr x="13889" y="7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animBg="1"/>
      <p:bldP spid="14" grpId="0" animBg="1"/>
      <p:bldP spid="15" grpId="0" animBg="1"/>
      <p:bldP spid="16" grpId="0" animBg="1"/>
      <p:bldP spid="33"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08" y="1491630"/>
            <a:ext cx="6936133" cy="1938992"/>
          </a:xfrm>
          <a:prstGeom prst="rect">
            <a:avLst/>
          </a:prstGeom>
          <a:noFill/>
        </p:spPr>
        <p:txBody>
          <a:bodyPr wrap="square" lIns="68580" tIns="34290" rIns="68580" bIns="34290">
            <a:spAutoFit/>
          </a:bodyPr>
          <a:lstStyle/>
          <a:p>
            <a:pPr algn="ct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How many things can your mind hold in working memory?</a:t>
            </a:r>
          </a:p>
        </p:txBody>
      </p:sp>
    </p:spTree>
    <p:extLst>
      <p:ext uri="{BB962C8B-B14F-4D97-AF65-F5344CB8AC3E}">
        <p14:creationId xmlns:p14="http://schemas.microsoft.com/office/powerpoint/2010/main" val="1151886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 name="Title 1"/>
          <p:cNvSpPr>
            <a:spLocks noGrp="1"/>
          </p:cNvSpPr>
          <p:nvPr>
            <p:ph type="title"/>
          </p:nvPr>
        </p:nvSpPr>
        <p:spPr/>
        <p:txBody>
          <a:bodyPr>
            <a:normAutofit/>
          </a:bodyPr>
          <a:lstStyle/>
          <a:p>
            <a:pPr lvl="0"/>
            <a:r>
              <a:rPr lang="en-SG" sz="4400" dirty="0">
                <a:latin typeface="Verdana"/>
                <a:ea typeface="Verdana"/>
                <a:cs typeface="Verdana"/>
                <a:sym typeface="Verdana"/>
              </a:rPr>
              <a:t>What’s next</a:t>
            </a:r>
            <a:r>
              <a:rPr lang="en-SG" sz="4400" dirty="0" smtClean="0">
                <a:latin typeface="Verdana"/>
                <a:ea typeface="Verdana"/>
                <a:cs typeface="Verdana"/>
                <a:sym typeface="Verdana"/>
              </a:rPr>
              <a:t>?</a:t>
            </a:r>
            <a:endParaRPr lang="en-SG" dirty="0"/>
          </a:p>
        </p:txBody>
      </p:sp>
      <p:sp>
        <p:nvSpPr>
          <p:cNvPr id="91" name="Shape 91"/>
          <p:cNvSpPr txBox="1">
            <a:spLocks noGrp="1"/>
          </p:cNvSpPr>
          <p:nvPr>
            <p:ph type="body" idx="1"/>
          </p:nvPr>
        </p:nvSpPr>
        <p:spPr>
          <a:xfrm>
            <a:off x="311700" y="1228675"/>
            <a:ext cx="3108172" cy="999000"/>
          </a:xfrm>
          <a:prstGeom prst="rect">
            <a:avLst/>
          </a:prstGeom>
        </p:spPr>
        <p:txBody>
          <a:bodyPr lIns="91425" tIns="91425" rIns="91425" bIns="91425" anchor="t" anchorCtr="0">
            <a:noAutofit/>
          </a:bodyPr>
          <a:lstStyle/>
          <a:p>
            <a:pPr lvl="0" rt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Customizability</a:t>
            </a:r>
          </a:p>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Colour </a:t>
            </a:r>
            <a:r>
              <a:rPr lang="en" dirty="0" smtClean="0">
                <a:latin typeface="Verdana" panose="020B0604030504040204" pitchFamily="34" charset="0"/>
                <a:ea typeface="Verdana" panose="020B0604030504040204" pitchFamily="34" charset="0"/>
                <a:cs typeface="Verdana" panose="020B0604030504040204" pitchFamily="34" charset="0"/>
              </a:rPr>
              <a:t>scheme</a:t>
            </a:r>
            <a:endParaRPr lang="en" dirty="0">
              <a:latin typeface="Verdana" panose="020B0604030504040204" pitchFamily="34" charset="0"/>
              <a:ea typeface="Verdana" panose="020B0604030504040204" pitchFamily="34" charset="0"/>
              <a:cs typeface="Verdana" panose="020B0604030504040204" pitchFamily="34" charset="0"/>
            </a:endParaRPr>
          </a:p>
        </p:txBody>
      </p:sp>
      <p:sp>
        <p:nvSpPr>
          <p:cNvPr id="94" name="Shape 94"/>
          <p:cNvSpPr txBox="1">
            <a:spLocks noGrp="1"/>
          </p:cNvSpPr>
          <p:nvPr>
            <p:ph type="body" idx="4294967295"/>
          </p:nvPr>
        </p:nvSpPr>
        <p:spPr>
          <a:xfrm>
            <a:off x="0" y="1995488"/>
            <a:ext cx="2682875" cy="998537"/>
          </a:xfrm>
          <a:prstGeom prst="rect">
            <a:avLst/>
          </a:prstGeom>
        </p:spPr>
        <p:txBody>
          <a:bodyPr lIns="91425" tIns="91425" rIns="91425" bIns="91425" anchor="t" anchorCtr="0">
            <a:noAutofit/>
          </a:bodyPr>
          <a:lstStyle/>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Font</a:t>
            </a:r>
          </a:p>
        </p:txBody>
      </p:sp>
      <p:pic>
        <p:nvPicPr>
          <p:cNvPr id="92" name="Shape 92"/>
          <p:cNvPicPr preferRelativeResize="0"/>
          <p:nvPr/>
        </p:nvPicPr>
        <p:blipFill rotWithShape="1">
          <a:blip r:embed="rId3">
            <a:alphaModFix/>
          </a:blip>
          <a:srcRect b="59294"/>
          <a:stretch/>
        </p:blipFill>
        <p:spPr>
          <a:xfrm>
            <a:off x="4196475" y="1349299"/>
            <a:ext cx="3848650" cy="998999"/>
          </a:xfrm>
          <a:prstGeom prst="rect">
            <a:avLst/>
          </a:prstGeom>
          <a:noFill/>
          <a:ln>
            <a:noFill/>
          </a:ln>
        </p:spPr>
      </p:pic>
      <p:pic>
        <p:nvPicPr>
          <p:cNvPr id="93" name="Shape 93"/>
          <p:cNvPicPr preferRelativeResize="0"/>
          <p:nvPr/>
        </p:nvPicPr>
        <p:blipFill rotWithShape="1">
          <a:blip r:embed="rId4">
            <a:alphaModFix/>
          </a:blip>
          <a:srcRect l="1693" t="11402" r="54892" b="21564"/>
          <a:stretch/>
        </p:blipFill>
        <p:spPr>
          <a:xfrm>
            <a:off x="4235399" y="2575300"/>
            <a:ext cx="1447275" cy="1404700"/>
          </a:xfrm>
          <a:prstGeom prst="rect">
            <a:avLst/>
          </a:prstGeom>
          <a:noFill/>
          <a:ln>
            <a:noFill/>
          </a:ln>
        </p:spPr>
      </p:pic>
      <p:pic>
        <p:nvPicPr>
          <p:cNvPr id="2050" name="Picture 2" descr="https://www.eslpod.com/eslpod_blog/wp-content/uploads/2008/06/frame_fonts21.gif"/>
          <p:cNvPicPr>
            <a:picLocks noChangeAspect="1" noChangeArrowheads="1"/>
          </p:cNvPicPr>
          <p:nvPr/>
        </p:nvPicPr>
        <p:blipFill rotWithShape="1">
          <a:blip r:embed="rId5">
            <a:extLst>
              <a:ext uri="{28A0092B-C50C-407E-A947-70E740481C1C}">
                <a14:useLocalDpi xmlns:a14="http://schemas.microsoft.com/office/drawing/2010/main" val="0"/>
              </a:ext>
            </a:extLst>
          </a:blip>
          <a:srcRect t="43228" r="66826"/>
          <a:stretch/>
        </p:blipFill>
        <p:spPr bwMode="auto">
          <a:xfrm>
            <a:off x="5868144" y="2513890"/>
            <a:ext cx="1297569" cy="1466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animEffect transition="in" filter="fade">
                                      <p:cBhvr>
                                        <p:cTn id="9" dur="1000"/>
                                        <p:tgtEl>
                                          <p:spTgt spid="91"/>
                                        </p:tgtEl>
                                      </p:cBhvr>
                                    </p:animEffect>
                                  </p:childTnLst>
                                </p:cTn>
                              </p:par>
                              <p:par>
                                <p:cTn id="10" presetID="10" presetClass="entr" presetSubtype="0" fill="hold"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1000"/>
                                        <p:tgtEl>
                                          <p:spTgt spid="94"/>
                                        </p:tgtEl>
                                      </p:cBhvr>
                                    </p:animEffect>
                                  </p:childTnLst>
                                </p:cTn>
                              </p:par>
                              <p:par>
                                <p:cTn id="18" presetID="10" presetClass="entr" presetSubtype="0" fill="hold"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fade">
                                      <p:cBhvr>
                                        <p:cTn id="20" dur="1000"/>
                                        <p:tgtEl>
                                          <p:spTgt spid="93"/>
                                        </p:tgtEl>
                                      </p:cBhvr>
                                    </p:animEffec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SG" sz="4400" dirty="0">
                <a:latin typeface="Verdana"/>
                <a:ea typeface="Verdana"/>
                <a:cs typeface="Verdana"/>
                <a:sym typeface="Verdana"/>
              </a:rPr>
              <a:t>What’s next</a:t>
            </a:r>
            <a:r>
              <a:rPr lang="en-SG" sz="4400" dirty="0" smtClean="0">
                <a:latin typeface="Verdana"/>
                <a:ea typeface="Verdana"/>
                <a:cs typeface="Verdana"/>
                <a:sym typeface="Verdana"/>
              </a:rPr>
              <a:t>?</a:t>
            </a:r>
            <a:endParaRPr lang="en-SG" dirty="0"/>
          </a:p>
        </p:txBody>
      </p:sp>
      <p:sp>
        <p:nvSpPr>
          <p:cNvPr id="100" name="Shape 100"/>
          <p:cNvSpPr txBox="1">
            <a:spLocks noGrp="1"/>
          </p:cNvSpPr>
          <p:nvPr>
            <p:ph type="body" idx="1"/>
          </p:nvPr>
        </p:nvSpPr>
        <p:spPr>
          <a:xfrm>
            <a:off x="311700" y="1228675"/>
            <a:ext cx="2100060" cy="481200"/>
          </a:xfrm>
          <a:prstGeom prst="rect">
            <a:avLst/>
          </a:prstGeom>
        </p:spPr>
        <p:txBody>
          <a:bodyPr lIns="91425" tIns="91425" rIns="91425" bIns="91425" anchor="t" anchorCtr="0">
            <a:noAutofit/>
          </a:bodyPr>
          <a:lstStyle/>
          <a:p>
            <a:pPr lv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Notifications</a:t>
            </a:r>
            <a:r>
              <a:rPr lang="en" dirty="0"/>
              <a:t> </a:t>
            </a:r>
          </a:p>
        </p:txBody>
      </p:sp>
      <p:sp>
        <p:nvSpPr>
          <p:cNvPr id="103" name="Shape 103"/>
          <p:cNvSpPr txBox="1">
            <a:spLocks noGrp="1"/>
          </p:cNvSpPr>
          <p:nvPr>
            <p:ph type="body" idx="4294967295"/>
          </p:nvPr>
        </p:nvSpPr>
        <p:spPr>
          <a:xfrm>
            <a:off x="0" y="1774825"/>
            <a:ext cx="1993900" cy="481013"/>
          </a:xfrm>
          <a:prstGeom prst="rect">
            <a:avLst/>
          </a:prstGeom>
        </p:spPr>
        <p:txBody>
          <a:bodyPr lIns="91425" tIns="91425" rIns="91425" bIns="91425" anchor="t" anchorCtr="0">
            <a:noAutofit/>
          </a:bodyPr>
          <a:lstStyle/>
          <a:p>
            <a:pPr lvl="0" rt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Encryption</a:t>
            </a:r>
            <a:r>
              <a:rPr lang="en" dirty="0"/>
              <a:t> </a:t>
            </a:r>
          </a:p>
        </p:txBody>
      </p:sp>
      <p:pic>
        <p:nvPicPr>
          <p:cNvPr id="101" name="Shape 101"/>
          <p:cNvPicPr preferRelativeResize="0"/>
          <p:nvPr/>
        </p:nvPicPr>
        <p:blipFill>
          <a:blip r:embed="rId3">
            <a:alphaModFix/>
          </a:blip>
          <a:stretch>
            <a:fillRect/>
          </a:stretch>
        </p:blipFill>
        <p:spPr>
          <a:xfrm>
            <a:off x="5302925" y="1371912"/>
            <a:ext cx="3143250" cy="1285875"/>
          </a:xfrm>
          <a:prstGeom prst="rect">
            <a:avLst/>
          </a:prstGeom>
          <a:noFill/>
          <a:ln>
            <a:noFill/>
          </a:ln>
        </p:spPr>
      </p:pic>
      <p:pic>
        <p:nvPicPr>
          <p:cNvPr id="102" name="Shape 102"/>
          <p:cNvPicPr preferRelativeResize="0"/>
          <p:nvPr/>
        </p:nvPicPr>
        <p:blipFill>
          <a:blip r:embed="rId4">
            <a:alphaModFix/>
          </a:blip>
          <a:stretch>
            <a:fillRect/>
          </a:stretch>
        </p:blipFill>
        <p:spPr>
          <a:xfrm>
            <a:off x="2981799" y="1371925"/>
            <a:ext cx="1773800" cy="1501349"/>
          </a:xfrm>
          <a:prstGeom prst="rect">
            <a:avLst/>
          </a:prstGeom>
          <a:noFill/>
          <a:ln>
            <a:noFill/>
          </a:ln>
        </p:spPr>
      </p:pic>
      <p:pic>
        <p:nvPicPr>
          <p:cNvPr id="104" name="Shape 104"/>
          <p:cNvPicPr preferRelativeResize="0"/>
          <p:nvPr/>
        </p:nvPicPr>
        <p:blipFill>
          <a:blip r:embed="rId5">
            <a:alphaModFix/>
          </a:blip>
          <a:stretch>
            <a:fillRect/>
          </a:stretch>
        </p:blipFill>
        <p:spPr>
          <a:xfrm>
            <a:off x="2718000" y="3363887"/>
            <a:ext cx="1446450" cy="1446450"/>
          </a:xfrm>
          <a:prstGeom prst="rect">
            <a:avLst/>
          </a:prstGeom>
          <a:noFill/>
          <a:ln>
            <a:noFill/>
          </a:ln>
        </p:spPr>
      </p:pic>
      <p:pic>
        <p:nvPicPr>
          <p:cNvPr id="105" name="Shape 105"/>
          <p:cNvPicPr preferRelativeResize="0"/>
          <p:nvPr/>
        </p:nvPicPr>
        <p:blipFill>
          <a:blip r:embed="rId6">
            <a:alphaModFix/>
          </a:blip>
          <a:stretch>
            <a:fillRect/>
          </a:stretch>
        </p:blipFill>
        <p:spPr>
          <a:xfrm>
            <a:off x="4604632" y="3317547"/>
            <a:ext cx="4320218" cy="435325"/>
          </a:xfrm>
          <a:prstGeom prst="rect">
            <a:avLst/>
          </a:prstGeom>
          <a:noFill/>
          <a:ln>
            <a:noFill/>
          </a:ln>
        </p:spPr>
      </p:pic>
      <p:pic>
        <p:nvPicPr>
          <p:cNvPr id="106" name="Shape 106"/>
          <p:cNvPicPr preferRelativeResize="0"/>
          <p:nvPr/>
        </p:nvPicPr>
        <p:blipFill>
          <a:blip r:embed="rId7">
            <a:alphaModFix/>
          </a:blip>
          <a:stretch>
            <a:fillRect/>
          </a:stretch>
        </p:blipFill>
        <p:spPr>
          <a:xfrm>
            <a:off x="6309047" y="3818200"/>
            <a:ext cx="739500" cy="537825"/>
          </a:xfrm>
          <a:prstGeom prst="rect">
            <a:avLst/>
          </a:prstGeom>
          <a:noFill/>
          <a:ln>
            <a:noFill/>
          </a:ln>
        </p:spPr>
      </p:pic>
      <p:pic>
        <p:nvPicPr>
          <p:cNvPr id="107" name="Shape 107"/>
          <p:cNvPicPr preferRelativeResize="0"/>
          <p:nvPr/>
        </p:nvPicPr>
        <p:blipFill>
          <a:blip r:embed="rId8">
            <a:alphaModFix/>
          </a:blip>
          <a:stretch>
            <a:fillRect/>
          </a:stretch>
        </p:blipFill>
        <p:spPr>
          <a:xfrm>
            <a:off x="4604850" y="4491250"/>
            <a:ext cx="4319763" cy="435325"/>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par>
                                <p:cTn id="11" presetID="10" presetClass="entr" presetSubtype="0" fill="hold"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par>
                                <p:cTn id="22" presetID="10" presetClass="entr" presetSubtype="0" fill="hold"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1000"/>
                                        <p:tgtEl>
                                          <p:spTgt spid="105"/>
                                        </p:tgtEl>
                                      </p:cBhvr>
                                    </p:animEffect>
                                  </p:childTnLst>
                                </p:cTn>
                              </p:par>
                              <p:par>
                                <p:cTn id="25" presetID="10" presetClass="entr" presetSubtype="0"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1000"/>
                                        <p:tgtEl>
                                          <p:spTgt spid="106"/>
                                        </p:tgtEl>
                                      </p:cBhvr>
                                    </p:animEffect>
                                  </p:childTnLst>
                                </p:cTn>
                              </p:par>
                              <p:par>
                                <p:cTn id="28" presetID="10" presetClass="entr" presetSubtype="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latin typeface="Verdana" panose="020B0604030504040204" pitchFamily="34" charset="0"/>
                <a:ea typeface="Verdana" panose="020B0604030504040204" pitchFamily="34" charset="0"/>
                <a:cs typeface="Verdana" panose="020B0604030504040204" pitchFamily="34" charset="0"/>
              </a:rPr>
              <a:t>Autocomplete &amp; </a:t>
            </a:r>
            <a:r>
              <a:rPr lang="en" dirty="0" smtClean="0">
                <a:latin typeface="Verdana" panose="020B0604030504040204" pitchFamily="34" charset="0"/>
                <a:ea typeface="Verdana" panose="020B0604030504040204" pitchFamily="34" charset="0"/>
                <a:cs typeface="Verdana" panose="020B0604030504040204" pitchFamily="34" charset="0"/>
              </a:rPr>
              <a:t>Autocorrect</a:t>
            </a:r>
          </a:p>
          <a:p>
            <a:pPr lvl="0">
              <a:spcBef>
                <a:spcPts val="0"/>
              </a:spcBef>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Personalized</a:t>
            </a:r>
          </a:p>
          <a:p>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114" name="Shape 114"/>
          <p:cNvPicPr preferRelativeResize="0"/>
          <p:nvPr/>
        </p:nvPicPr>
        <p:blipFill>
          <a:blip r:embed="rId3">
            <a:alphaModFix/>
          </a:blip>
          <a:stretch>
            <a:fillRect/>
          </a:stretch>
        </p:blipFill>
        <p:spPr>
          <a:xfrm>
            <a:off x="3491880" y="1927565"/>
            <a:ext cx="4716049" cy="13350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r>
              <a:rPr lang="en" dirty="0" smtClean="0">
                <a:latin typeface="Verdana" panose="020B0604030504040204" pitchFamily="34" charset="0"/>
                <a:ea typeface="Verdana" panose="020B0604030504040204" pitchFamily="34" charset="0"/>
                <a:cs typeface="Verdana" panose="020B0604030504040204" pitchFamily="34" charset="0"/>
              </a:rPr>
              <a:t>Mobile support</a:t>
            </a:r>
          </a:p>
          <a:p>
            <a:pPr marL="0" indent="0">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Web Application</a:t>
            </a:r>
          </a:p>
          <a:p>
            <a:pPr lvl="0">
              <a:spcBef>
                <a:spcPts val="0"/>
              </a:spcBef>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http://www.geek.com/wp-content/uploads/2011/12/showcase-phon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236" y="1077491"/>
            <a:ext cx="4006851" cy="24664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royal.pingdom.com/wp-content/uploads/2011/06/browser-logos.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3651870"/>
            <a:ext cx="552450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3499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Questions?</a:t>
            </a:r>
          </a:p>
        </p:txBody>
      </p:sp>
      <p:sp>
        <p:nvSpPr>
          <p:cNvPr id="120" name="Shape 120"/>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08" y="1275606"/>
            <a:ext cx="6936133" cy="2562240"/>
          </a:xfrm>
          <a:prstGeom prst="rect">
            <a:avLst/>
          </a:prstGeom>
          <a:noFill/>
        </p:spPr>
        <p:txBody>
          <a:bodyPr wrap="square" lIns="68580" tIns="34290" rIns="68580" bIns="34290">
            <a:spAutoFit/>
          </a:bodyPr>
          <a:lstStyle/>
          <a:p>
            <a:pPr algn="ct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Miller’s law: An average person can hold about seven objects in working memory.</a:t>
            </a:r>
          </a:p>
        </p:txBody>
      </p:sp>
    </p:spTree>
    <p:extLst>
      <p:ext uri="{BB962C8B-B14F-4D97-AF65-F5344CB8AC3E}">
        <p14:creationId xmlns:p14="http://schemas.microsoft.com/office/powerpoint/2010/main" val="2485261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001" y="2101555"/>
            <a:ext cx="4006460" cy="2664296"/>
          </a:xfrm>
          <a:prstGeom prst="rect">
            <a:avLst/>
          </a:prstGeom>
        </p:spPr>
      </p:pic>
      <p:sp>
        <p:nvSpPr>
          <p:cNvPr id="3" name="Cloud Callout 2"/>
          <p:cNvSpPr/>
          <p:nvPr/>
        </p:nvSpPr>
        <p:spPr>
          <a:xfrm>
            <a:off x="3131840" y="195486"/>
            <a:ext cx="2808312" cy="1296144"/>
          </a:xfrm>
          <a:prstGeom prst="cloudCallout">
            <a:avLst>
              <a:gd name="adj1" fmla="val -14657"/>
              <a:gd name="adj2" fmla="val 1069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Meet Juliet tomorrow at 3pm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Cloud Callout 13"/>
          <p:cNvSpPr/>
          <p:nvPr/>
        </p:nvSpPr>
        <p:spPr>
          <a:xfrm>
            <a:off x="6156624" y="454549"/>
            <a:ext cx="2987376" cy="1296144"/>
          </a:xfrm>
          <a:prstGeom prst="cloudCallout">
            <a:avLst>
              <a:gd name="adj1" fmla="val -96369"/>
              <a:gd name="adj2" fmla="val 1077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Submit sales report to boss by Fri</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loud Callout 14"/>
          <p:cNvSpPr/>
          <p:nvPr/>
        </p:nvSpPr>
        <p:spPr>
          <a:xfrm>
            <a:off x="395536" y="43835"/>
            <a:ext cx="2350276" cy="1296144"/>
          </a:xfrm>
          <a:prstGeom prst="cloudCallout">
            <a:avLst>
              <a:gd name="adj1" fmla="val 77507"/>
              <a:gd name="adj2" fmla="val 1182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Labour Day on</a:t>
            </a:r>
          </a:p>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 May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Cloud Callout 15"/>
          <p:cNvSpPr/>
          <p:nvPr/>
        </p:nvSpPr>
        <p:spPr>
          <a:xfrm>
            <a:off x="95982" y="1606097"/>
            <a:ext cx="2459793" cy="1296144"/>
          </a:xfrm>
          <a:prstGeom prst="cloudCallout">
            <a:avLst>
              <a:gd name="adj1" fmla="val 73231"/>
              <a:gd name="adj2" fmla="val 738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John’s wedding</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15 May </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8-10am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Cloud Callout 16"/>
          <p:cNvSpPr/>
          <p:nvPr/>
        </p:nvSpPr>
        <p:spPr>
          <a:xfrm>
            <a:off x="6145752" y="2038725"/>
            <a:ext cx="2890744" cy="1296144"/>
          </a:xfrm>
          <a:prstGeom prst="cloudCallout">
            <a:avLst>
              <a:gd name="adj1" fmla="val -81166"/>
              <a:gd name="adj2" fmla="val 546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Gym session every 2 days 7-9pm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Cloud Callout 17"/>
          <p:cNvSpPr/>
          <p:nvPr/>
        </p:nvSpPr>
        <p:spPr>
          <a:xfrm>
            <a:off x="6372200" y="3504320"/>
            <a:ext cx="2520280" cy="1296144"/>
          </a:xfrm>
          <a:prstGeom prst="cloudCallout">
            <a:avLst>
              <a:gd name="adj1" fmla="val -82117"/>
              <a:gd name="adj2" fmla="val 50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Read War and Peace</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Cloud Callout 18"/>
          <p:cNvSpPr/>
          <p:nvPr/>
        </p:nvSpPr>
        <p:spPr>
          <a:xfrm>
            <a:off x="251520" y="3271817"/>
            <a:ext cx="2376264" cy="1296144"/>
          </a:xfrm>
          <a:prstGeom prst="cloudCallout">
            <a:avLst>
              <a:gd name="adj1" fmla="val 71806"/>
              <a:gd name="adj2" fmla="val 494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Safety briefing every Monday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97811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anim calcmode="lin" valueType="num">
                                      <p:cBhvr>
                                        <p:cTn id="44" dur="250" fill="hold"/>
                                        <p:tgtEl>
                                          <p:spTgt spid="19"/>
                                        </p:tgtEl>
                                        <p:attrNameLst>
                                          <p:attrName>ppt_x</p:attrName>
                                        </p:attrNameLst>
                                      </p:cBhvr>
                                      <p:tavLst>
                                        <p:tav tm="0">
                                          <p:val>
                                            <p:strVal val="#ppt_x"/>
                                          </p:val>
                                        </p:tav>
                                        <p:tav tm="100000">
                                          <p:val>
                                            <p:strVal val="#ppt_x"/>
                                          </p:val>
                                        </p:tav>
                                      </p:tavLst>
                                    </p:anim>
                                    <p:anim calcmode="lin" valueType="num">
                                      <p:cBhvr>
                                        <p:cTn id="45"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8136"/>
            <a:ext cx="5022356" cy="5115363"/>
          </a:xfrm>
          <a:prstGeom prst="rect">
            <a:avLst/>
          </a:prstGeom>
        </p:spPr>
      </p:pic>
    </p:spTree>
    <p:extLst>
      <p:ext uri="{BB962C8B-B14F-4D97-AF65-F5344CB8AC3E}">
        <p14:creationId xmlns:p14="http://schemas.microsoft.com/office/powerpoint/2010/main" val="2953115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8136"/>
            <a:ext cx="5022356" cy="51153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9090"/>
            <a:ext cx="5022356" cy="5138884"/>
          </a:xfrm>
          <a:prstGeom prst="rect">
            <a:avLst/>
          </a:prstGeom>
        </p:spPr>
      </p:pic>
    </p:spTree>
    <p:extLst>
      <p:ext uri="{BB962C8B-B14F-4D97-AF65-F5344CB8AC3E}">
        <p14:creationId xmlns:p14="http://schemas.microsoft.com/office/powerpoint/2010/main" val="2409456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un Lee\Desktop\WinWP-1024x467.png"/>
          <p:cNvPicPr>
            <a:picLocks noChangeAspect="1" noChangeArrowheads="1"/>
          </p:cNvPicPr>
          <p:nvPr/>
        </p:nvPicPr>
        <p:blipFill rotWithShape="1">
          <a:blip r:embed="rId3">
            <a:extLst>
              <a:ext uri="{28A0092B-C50C-407E-A947-70E740481C1C}">
                <a14:useLocalDpi xmlns:a14="http://schemas.microsoft.com/office/drawing/2010/main" val="0"/>
              </a:ext>
            </a:extLst>
          </a:blip>
          <a:srcRect l="26354"/>
          <a:stretch/>
        </p:blipFill>
        <p:spPr bwMode="auto">
          <a:xfrm>
            <a:off x="3491880" y="1373330"/>
            <a:ext cx="4267926" cy="26429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haun Lee\Desktop\screen-shot-2013-10-10-at-4-07-23-pm.png"/>
          <p:cNvPicPr>
            <a:picLocks noChangeAspect="1" noChangeArrowheads="1"/>
          </p:cNvPicPr>
          <p:nvPr/>
        </p:nvPicPr>
        <p:blipFill rotWithShape="1">
          <a:blip r:embed="rId4">
            <a:extLst>
              <a:ext uri="{28A0092B-C50C-407E-A947-70E740481C1C}">
                <a14:useLocalDpi xmlns:a14="http://schemas.microsoft.com/office/drawing/2010/main" val="0"/>
              </a:ext>
            </a:extLst>
          </a:blip>
          <a:srcRect l="12442" t="18741"/>
          <a:stretch/>
        </p:blipFill>
        <p:spPr bwMode="auto">
          <a:xfrm>
            <a:off x="1439652" y="1923679"/>
            <a:ext cx="4373668" cy="23472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en-SG"/>
          </a:p>
        </p:txBody>
      </p:sp>
      <p:pic>
        <p:nvPicPr>
          <p:cNvPr id="1026" name="Picture 2" descr="C:\Users\Shaun Lee\Desktop\unnamed.jpg"/>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1962150" y="1370013"/>
            <a:ext cx="5219699" cy="3262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297" y="411510"/>
            <a:ext cx="7037403" cy="4103035"/>
          </a:xfrm>
          <a:prstGeom prst="rect">
            <a:avLst/>
          </a:prstGeom>
        </p:spPr>
      </p:pic>
    </p:spTree>
    <p:extLst>
      <p:ext uri="{BB962C8B-B14F-4D97-AF65-F5344CB8AC3E}">
        <p14:creationId xmlns:p14="http://schemas.microsoft.com/office/powerpoint/2010/main" val="2614510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250"/>
                                        <p:tgtEl>
                                          <p:spTgt spid="102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250"/>
                                        <p:tgtEl>
                                          <p:spTgt spid="10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1403648" y="1059582"/>
            <a:ext cx="6058606" cy="2863797"/>
          </a:xfrm>
          <a:prstGeom prst="rect">
            <a:avLst/>
          </a:prstGeom>
          <a:noFill/>
          <a:ln>
            <a:noFill/>
          </a:ln>
        </p:spPr>
      </p:pic>
    </p:spTree>
    <p:extLst>
      <p:ext uri="{BB962C8B-B14F-4D97-AF65-F5344CB8AC3E}">
        <p14:creationId xmlns:p14="http://schemas.microsoft.com/office/powerpoint/2010/main" val="4285225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3" name="Picture 2" descr="1.png"/>
          <p:cNvPicPr>
            <a:picLocks noChangeAspect="1"/>
          </p:cNvPicPr>
          <p:nvPr/>
        </p:nvPicPr>
        <p:blipFill>
          <a:blip r:embed="rId3"/>
          <a:stretch>
            <a:fillRect/>
          </a:stretch>
        </p:blipFill>
        <p:spPr>
          <a:xfrm>
            <a:off x="179512" y="-11459"/>
            <a:ext cx="8820472" cy="5154959"/>
          </a:xfrm>
          <a:prstGeom prst="rect">
            <a:avLst/>
          </a:prstGeom>
        </p:spPr>
      </p:pic>
    </p:spTree>
    <p:extLst>
      <p:ext uri="{BB962C8B-B14F-4D97-AF65-F5344CB8AC3E}">
        <p14:creationId xmlns:p14="http://schemas.microsoft.com/office/powerpoint/2010/main" val="462715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232</TotalTime>
  <Words>292</Words>
  <Application>Microsoft Office PowerPoint</Application>
  <PresentationFormat>On-screen Show (16:9)</PresentationFormat>
  <Paragraphs>83</Paragraphs>
  <Slides>24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Verdana</vt:lpstr>
      <vt:lpstr>Calibri</vt:lpstr>
      <vt:lpstr>Source Code Pro</vt:lpstr>
      <vt:lpstr>Arial</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Free and Open source</vt:lpstr>
      <vt:lpstr>Run on anything with Java</vt:lpstr>
      <vt:lpstr>Reliable</vt:lpstr>
      <vt:lpstr>PowerPoint Presentation</vt:lpstr>
      <vt:lpstr>Performance</vt:lpstr>
      <vt:lpstr>Ease of use</vt:lpstr>
      <vt:lpstr>Adding and Editing</vt:lpstr>
      <vt:lpstr>Storage </vt:lpstr>
      <vt:lpstr>Storage</vt:lpstr>
      <vt:lpstr>What’s next?  </vt:lpstr>
      <vt:lpstr>What’s next?</vt:lpstr>
      <vt:lpstr>What’s next?</vt:lpstr>
      <vt:lpstr>What’s next? </vt:lpstr>
      <vt:lpstr>What’s next? </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 Lee</dc:creator>
  <cp:lastModifiedBy>1</cp:lastModifiedBy>
  <cp:revision>30</cp:revision>
  <dcterms:modified xsi:type="dcterms:W3CDTF">2016-04-06T01:22:27Z</dcterms:modified>
</cp:coreProperties>
</file>